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96" r:id="rId2"/>
    <p:sldId id="341" r:id="rId3"/>
    <p:sldId id="342" r:id="rId4"/>
    <p:sldId id="287" r:id="rId5"/>
    <p:sldId id="288" r:id="rId6"/>
    <p:sldId id="323" r:id="rId7"/>
    <p:sldId id="289" r:id="rId8"/>
    <p:sldId id="324" r:id="rId9"/>
    <p:sldId id="292" r:id="rId10"/>
    <p:sldId id="297" r:id="rId11"/>
    <p:sldId id="293" r:id="rId12"/>
    <p:sldId id="295" r:id="rId13"/>
    <p:sldId id="294" r:id="rId14"/>
    <p:sldId id="325" r:id="rId15"/>
    <p:sldId id="298" r:id="rId16"/>
    <p:sldId id="335" r:id="rId17"/>
    <p:sldId id="300" r:id="rId18"/>
    <p:sldId id="32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91" r:id="rId30"/>
    <p:sldId id="340" r:id="rId31"/>
    <p:sldId id="338" r:id="rId32"/>
    <p:sldId id="336" r:id="rId33"/>
    <p:sldId id="3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03A4A-090E-94C4-5D7F-5FC79C6E8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E95519-ED10-18BF-A190-61AE8ED4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05B1-B91A-FEF2-F4BA-BF662CF1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19F1F2-C73F-64BA-ECF9-8DEE6DE6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C174E-9E33-F69B-2714-FE132949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9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FC909-ED34-0531-95BE-2F50B1DD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7E963C-2A17-9EBA-779E-E88D491E7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D229B-1F07-8BE4-AE9E-B6A612ED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48E1B-BC31-C4BF-5E41-AC2120EA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898A7-8994-89C7-C126-19C85A5E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1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C73512-8B23-A10F-C8E6-A4767781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A38565-1B49-0755-CE16-5F0FAD390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37256-5469-2717-A4B8-9362CD22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A4D366-A532-F153-3906-FF403CC3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8BBC6-8214-A161-80FB-5231F8F4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98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2C84-3F43-4E61-BA38-D851502BDDE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1982-36AF-473F-84B0-C03BFF716B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5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1B5DF-4EA4-9A26-AA67-691025B1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661C7F-DBB0-66D5-DAB6-EBE52118B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861FE-F727-291F-8E83-D16BD865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293451-9889-705E-613F-5F3F6DCE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DF90F-D6B2-3355-CE17-8938F113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56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F2739-465E-672D-BE9D-A307CE18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A22D35-6368-EF29-DCF8-6AC701A7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AC709-4AC0-673A-202F-AF1F9637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36D76-B9DD-334E-F923-365BC36E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41AB2-37DC-FAAC-1656-A333943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8377C-F7D9-4BD3-B75C-E676BE41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EA1B1-9EF9-23ED-9033-3DD962CB4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86B8BB-8390-5D87-7EE0-0CF3FE5C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0B782-825C-A6DA-1CCA-3B218DA1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D66E02-0FBA-909B-664E-25E646D0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4CD48-2F4B-FC3A-C7AA-A978A7D2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0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92214-BD38-8C55-8A79-F1237039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E8EC75-ABC3-6040-B974-A4C7CB9EC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5ED9AD-7929-1A98-C3C7-E8012876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BAE53F-517F-056D-D218-51A55288D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6A62F4-B1FD-264E-46B2-0D5D476B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118DB3-5521-B772-B4F7-623AC703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CBE694-488D-5976-6EAA-A280D16B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612470-F123-7D79-9297-3E36048D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61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F3DB6-8395-B8FF-252E-5D7AB9FA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99D73C-E325-B164-9148-BCA6E636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F501CB-F9C3-03B1-6BED-2D5896D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7FC49F-FA91-FCCD-2820-BD26C64B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61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AD3E39-DE02-E9A1-246F-A891B56D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766204-5BBE-7801-88B1-8D6BBFC9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BA4695-D115-C36B-39B9-A5AAC79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4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20EF8-E05E-992C-B653-EB9BB218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13E16-B25C-3B0C-B29A-98FA4C01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5CA8DB-C517-FFAE-A714-0BF69BA0B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EF75EB-BEA8-67CC-39DC-9533D15E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970AFA-7D0E-4971-1482-9B3A55D5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CD1DA-58EF-5C68-6015-05490E69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25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EBC5A-3555-DD17-105F-411AE191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E80C9E-1E4A-9087-910B-CF7819884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D6B0B4-D8E5-3F9D-47E8-C310E698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DB3358-E0F6-0ABB-3803-E5288231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D61959-0D79-7BE6-E2F9-9A5CD792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A85121-E827-A4D2-7850-7381C788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71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4F10D1-4025-97F6-05E1-35CE419E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0C6295-9595-2DB7-A737-730BC69CD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4348C0-EBD9-6948-048C-44BFC001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C896-EEC4-40AD-B52D-3A2E57564F73}" type="datetimeFigureOut">
              <a:rPr lang="en-IN" smtClean="0"/>
              <a:t>28-03-2023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3D59BA-3FC7-077E-905C-10276520E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4DD0F5-0952-C0B2-2F76-072FFFCE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AE96-0BB7-490F-9113-D73C3349C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3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925" y="153989"/>
            <a:ext cx="6172200" cy="1895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RUNGTA COLLEGE OF DENTAL SCIENCES AND RESEARCH</a:t>
            </a:r>
            <a:endParaRPr lang="en-IN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935413" y="2924176"/>
            <a:ext cx="6553200" cy="3673475"/>
          </a:xfrm>
        </p:spPr>
        <p:txBody>
          <a:bodyPr/>
          <a:lstStyle/>
          <a:p>
            <a:pPr algn="ctr"/>
            <a:r>
              <a:rPr lang="en-US" altLang="en-US" sz="4400"/>
              <a:t>Direct filling gold</a:t>
            </a:r>
          </a:p>
          <a:p>
            <a:pPr algn="ctr"/>
            <a:endParaRPr lang="en-US" altLang="en-US" sz="4400" u="sng"/>
          </a:p>
          <a:p>
            <a:pPr algn="ctr"/>
            <a:endParaRPr lang="en-US" altLang="en-US" sz="4400" u="sng"/>
          </a:p>
          <a:p>
            <a:pPr algn="ctr"/>
            <a:r>
              <a:rPr lang="en-US" altLang="en-US" u="sng"/>
              <a:t>DEPARTMENT OF CONSERVATIVE DENTISTRY AND ENDODONTICS</a:t>
            </a:r>
            <a:endParaRPr lang="en-IN" altLang="en-US" u="sng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88913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xmlns="" id="{C9DEDD00-C531-62EA-2918-36930128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533400"/>
            <a:ext cx="8153400" cy="57912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cs typeface="Times New Roman" panose="02020603050405020304" pitchFamily="18" charset="0"/>
              </a:rPr>
              <a:t>Heat treatment of gold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Gold is kept in closed container when not in use and should not be exposed to contaminate.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All 3 types of gold must receive heat treatment just prior to condensation. This is done to degas  the surface of gold and render it cohesive.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Some of the gases may be driven off by heat while other are irreversibly attached.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Reversible gases (oxygen and ammonia) can be readily removed by heat in the range of 900°F to 1300°F.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Care should be taken not to strike matches in the vicinity of the gold lest the </a:t>
            </a:r>
            <a:r>
              <a:rPr lang="en-US" altLang="en-US" dirty="0" err="1">
                <a:cs typeface="Times New Roman" panose="02020603050405020304" pitchFamily="18" charset="0"/>
              </a:rPr>
              <a:t>sulphur</a:t>
            </a:r>
            <a:r>
              <a:rPr lang="en-US" altLang="en-US" dirty="0">
                <a:cs typeface="Times New Roman" panose="02020603050405020304" pitchFamily="18" charset="0"/>
              </a:rPr>
              <a:t> and phosphorous flames contaminated the gold surface. 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xmlns="" id="{EA4C3588-7521-7658-03C6-E0B70CEF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381000"/>
            <a:ext cx="5715000" cy="5856288"/>
          </a:xfrm>
        </p:spPr>
        <p:txBody>
          <a:bodyPr/>
          <a:lstStyle/>
          <a:p>
            <a:pPr marL="533400" indent="-533400">
              <a:lnSpc>
                <a:spcPct val="11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Degassing can be accomplished in 3 ways:</a:t>
            </a:r>
          </a:p>
          <a:p>
            <a:pPr marL="533400" indent="-5334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By an open alcohol frame or piece method of desorption or flame desorption.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Most practical method of annealing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accomplished using simple alcohol flame and gold foil carrier.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Acetone free denatured alcohol must be used to avoid possible contamination from the source.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The wick of the lamp should be pointed and ¼” long. </a:t>
            </a:r>
          </a:p>
          <a:p>
            <a:pPr marL="914400" lvl="1" indent="-457200">
              <a:lnSpc>
                <a:spcPct val="110000"/>
              </a:lnSpc>
              <a:buFontTx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Gold is picked up with a point of the carrier brought to the hot cone of the flame first long enough to change it to dull red colour.</a:t>
            </a:r>
          </a:p>
          <a:p>
            <a:pPr marL="914400" lvl="1" indent="-457200" algn="just">
              <a:lnSpc>
                <a:spcPct val="110000"/>
              </a:lnSpc>
              <a:buFontTx/>
              <a:buAutoNum type="arabicPeriod"/>
            </a:pPr>
            <a:endParaRPr lang="en-US" altLang="en-US" sz="2000"/>
          </a:p>
        </p:txBody>
      </p:sp>
      <p:pic>
        <p:nvPicPr>
          <p:cNvPr id="48131" name="Picture 4" descr="D:\DATA VS\Gagan-sem\4a.jpg">
            <a:extLst>
              <a:ext uri="{FF2B5EF4-FFF2-40B4-BE49-F238E27FC236}">
                <a16:creationId xmlns:a16="http://schemas.microsoft.com/office/drawing/2014/main" xmlns="" id="{41C74480-918C-8F56-B52C-EC1AF1BE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832" r="66959" b="19479"/>
          <a:stretch>
            <a:fillRect/>
          </a:stretch>
        </p:blipFill>
        <p:spPr bwMode="auto">
          <a:xfrm>
            <a:off x="7696201" y="2286000"/>
            <a:ext cx="2824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7">
            <a:extLst>
              <a:ext uri="{FF2B5EF4-FFF2-40B4-BE49-F238E27FC236}">
                <a16:creationId xmlns:a16="http://schemas.microsoft.com/office/drawing/2014/main" xmlns="" id="{D1354E88-FE6F-E678-431B-4A92C913E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762000"/>
            <a:ext cx="7772400" cy="5334000"/>
          </a:xfrm>
        </p:spPr>
        <p:txBody>
          <a:bodyPr>
            <a:normAutofit/>
          </a:bodyPr>
          <a:lstStyle/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Middle zone of the flame is used (high energy reducing zone). Each piece of zone is held for 2 to 5 seconds before inserting in the cavity preparation. </a:t>
            </a:r>
          </a:p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For fibrous gold foil this is instantaneous. </a:t>
            </a:r>
          </a:p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Encapsulated powder gold has a flammable indicator. Pellet is held in the flame until indicator burns off and gold appears dull red. </a:t>
            </a:r>
          </a:p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Alloyed filling gold or mat foil are held until the dull red appearance is observed. </a:t>
            </a:r>
          </a:p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All the pieces must be cooled temporarily before carrying to the oral cavity. </a:t>
            </a:r>
          </a:p>
          <a:p>
            <a:pPr marL="990600" lvl="1" indent="-533400" algn="just">
              <a:buFontTx/>
              <a:buAutoNum type="arabicPeriod" startAt="6"/>
              <a:defRPr/>
            </a:pPr>
            <a:r>
              <a:rPr lang="en-US">
                <a:cs typeface="Times New Roman" pitchFamily="18" charset="0"/>
              </a:rPr>
              <a:t>Pliers should not be used for piece method since there mass results in uneven diagnosis.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863D8DB4-3826-5E59-C291-FA983D79F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00100"/>
            <a:ext cx="7772400" cy="762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65F50662-9E38-8847-2B9A-2BB05332E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en-US" altLang="en-US" b="1" u="sng">
                <a:cs typeface="Times New Roman" panose="02020603050405020304" pitchFamily="18" charset="0"/>
              </a:rPr>
              <a:t>Advantages: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Less wastage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Ability to select gold of desired size and shape.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Elimination of chance of contamination of gold between annealing and use. </a:t>
            </a:r>
          </a:p>
          <a:p>
            <a:pPr eaLnBrk="1" hangingPunct="1">
              <a:lnSpc>
                <a:spcPct val="13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693F613-2103-6DB7-2B3F-C92335854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00100"/>
            <a:ext cx="7772400" cy="762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2D23D0C9-E521-8155-1C02-9EA7B351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2. A mica tray over a flame: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Bulk annealing.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Mica trays are used to hold the gold over the flame.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 minutes.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Less time than piece method.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Sticking of gold pellets.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Unequal heating. </a:t>
            </a:r>
          </a:p>
        </p:txBody>
      </p:sp>
      <p:pic>
        <p:nvPicPr>
          <p:cNvPr id="51204" name="Picture 4" descr="D:\DATA VS\Gagan-sem\4a.jpg">
            <a:extLst>
              <a:ext uri="{FF2B5EF4-FFF2-40B4-BE49-F238E27FC236}">
                <a16:creationId xmlns:a16="http://schemas.microsoft.com/office/drawing/2014/main" xmlns="" id="{C01C6350-7965-0D8A-6720-999D81A5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r="35811" b="19479"/>
          <a:stretch>
            <a:fillRect/>
          </a:stretch>
        </p:blipFill>
        <p:spPr bwMode="auto">
          <a:xfrm>
            <a:off x="7848601" y="3429000"/>
            <a:ext cx="2309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xmlns="" id="{3A462EDE-BD2A-DCFE-9F91-C33B1AC6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33400"/>
            <a:ext cx="60960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3. </a:t>
            </a:r>
            <a:r>
              <a:rPr lang="en-US" altLang="en-US" sz="2000" b="1" u="sng">
                <a:cs typeface="Times New Roman" panose="02020603050405020304" pitchFamily="18" charset="0"/>
              </a:rPr>
              <a:t>Electric degassing or tray desorption: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It is accomplished by an electric  annealer. 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Electric heater controls the time and the temperature. 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The surface of heater is divided into small compartments.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The estimated number of pellets of gold required for the restoration is placed on the surface of the annealer at 650°F. 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5 minutes.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Powdered gold pellets take 15-20 seconds whereas gold foil and electrolytic pellet require only 1-2 second. </a:t>
            </a:r>
          </a:p>
          <a:p>
            <a:pPr algn="just" eaLnBrk="1" hangingPunct="1">
              <a:lnSpc>
                <a:spcPct val="140000"/>
              </a:lnSpc>
            </a:pPr>
            <a:endParaRPr lang="en-US" altLang="en-US" sz="2000">
              <a:cs typeface="Times New Roman" panose="02020603050405020304" pitchFamily="18" charset="0"/>
            </a:endParaRPr>
          </a:p>
        </p:txBody>
      </p:sp>
      <p:pic>
        <p:nvPicPr>
          <p:cNvPr id="52227" name="Picture 4" descr="D:\DATA VS\Gagan-sem\4a.jpg">
            <a:extLst>
              <a:ext uri="{FF2B5EF4-FFF2-40B4-BE49-F238E27FC236}">
                <a16:creationId xmlns:a16="http://schemas.microsoft.com/office/drawing/2014/main" xmlns="" id="{377E8474-F21B-2CC1-39AB-F5BDFBA7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5" t="2832" r="1550" b="22255"/>
          <a:stretch>
            <a:fillRect/>
          </a:stretch>
        </p:blipFill>
        <p:spPr bwMode="auto">
          <a:xfrm>
            <a:off x="7772400" y="2362200"/>
            <a:ext cx="2611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xmlns="" id="{DDFA7F8C-EFB8-E403-9AC6-3747239A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00100"/>
            <a:ext cx="7772400" cy="5257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>
                <a:cs typeface="Times New Roman" panose="02020603050405020304" pitchFamily="18" charset="0"/>
              </a:rPr>
              <a:t>Advantage :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Convenient method.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No need of assistant.</a:t>
            </a:r>
          </a:p>
          <a:p>
            <a:pPr lvl="1" algn="just" eaLnBrk="1" hangingPunct="1">
              <a:lnSpc>
                <a:spcPct val="120000"/>
              </a:lnSpc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altLang="en-US">
                <a:cs typeface="Times New Roman" panose="02020603050405020304" pitchFamily="18" charset="0"/>
              </a:rPr>
              <a:t>Disadvantages: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More wastage.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Danger of over annealing.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Sticking of pellets.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Inability to select from annealed gold a piece of desired size that fits the cavity.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Air current affecting heat uniformity.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Over sintering. 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xmlns="" id="{2036AD45-A86A-D08C-764F-5907F8471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381000"/>
            <a:ext cx="7772400" cy="3962400"/>
          </a:xfrm>
        </p:spPr>
        <p:txBody>
          <a:bodyPr>
            <a:normAutofit fontScale="92500" lnSpcReduction="10000"/>
          </a:bodyPr>
          <a:lstStyle/>
          <a:p>
            <a:pPr marL="274320" indent="-274320" algn="just">
              <a:lnSpc>
                <a:spcPct val="120000"/>
              </a:lnSpc>
              <a:buNone/>
              <a:defRPr/>
            </a:pPr>
            <a:r>
              <a:rPr lang="en-US" b="1" u="sng" dirty="0">
                <a:solidFill>
                  <a:srgbClr val="FFFF00"/>
                </a:solidFill>
                <a:cs typeface="Times New Roman" pitchFamily="18" charset="0"/>
              </a:rPr>
              <a:t>COMPACTIONS OF DFG</a:t>
            </a:r>
          </a:p>
          <a:p>
            <a:pPr marL="274320" indent="-274320" algn="just">
              <a:lnSpc>
                <a:spcPct val="120000"/>
              </a:lnSpc>
              <a:buNone/>
              <a:defRPr/>
            </a:pPr>
            <a:r>
              <a:rPr lang="en-US" sz="2000" i="1" dirty="0">
                <a:cs typeface="Times New Roman" pitchFamily="18" charset="0"/>
              </a:rPr>
              <a:t>“Condensation is a procedure used to condense and harden gold inside the cavity preparation”.</a:t>
            </a:r>
          </a:p>
          <a:p>
            <a:pPr marL="274320" indent="-274320" algn="just">
              <a:lnSpc>
                <a:spcPct val="120000"/>
              </a:lnSpc>
              <a:buNone/>
              <a:defRPr/>
            </a:pPr>
            <a:r>
              <a:rPr lang="en-US" b="1" u="sng" dirty="0">
                <a:cs typeface="Times New Roman" pitchFamily="18" charset="0"/>
              </a:rPr>
              <a:t>Objectives:</a:t>
            </a:r>
          </a:p>
          <a:p>
            <a:pPr marL="640080" lvl="1" indent="-274320"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en-US" sz="2000" dirty="0">
                <a:cs typeface="Times New Roman" pitchFamily="18" charset="0"/>
              </a:rPr>
              <a:t>Gold is compacted by wedging the initial pieces between dentinal walls. </a:t>
            </a:r>
          </a:p>
          <a:p>
            <a:pPr marL="640080" lvl="1" indent="-274320"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en-US" sz="2000" dirty="0">
                <a:cs typeface="Times New Roman" pitchFamily="18" charset="0"/>
              </a:rPr>
              <a:t>Weld gold pieces together to ensure complete cohesiveness of their space lattice. </a:t>
            </a:r>
          </a:p>
          <a:p>
            <a:pPr marL="640080" lvl="1" indent="-274320"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en-US" sz="2000" dirty="0">
                <a:cs typeface="Times New Roman" pitchFamily="18" charset="0"/>
              </a:rPr>
              <a:t>Voids should be avoided from critical areas like the margins and the surface to prevent </a:t>
            </a:r>
            <a:r>
              <a:rPr lang="en-US" sz="2000" dirty="0" err="1">
                <a:cs typeface="Times New Roman" pitchFamily="18" charset="0"/>
              </a:rPr>
              <a:t>microleakage</a:t>
            </a:r>
            <a:r>
              <a:rPr lang="en-US" sz="2000" dirty="0">
                <a:cs typeface="Times New Roman" pitchFamily="18" charset="0"/>
              </a:rPr>
              <a:t>.</a:t>
            </a:r>
          </a:p>
        </p:txBody>
      </p:sp>
      <p:pic>
        <p:nvPicPr>
          <p:cNvPr id="54275" name="Picture 12" descr="D:\DATA VS\Gagan-sem\Untitled-Scanned-11.jpg">
            <a:extLst>
              <a:ext uri="{FF2B5EF4-FFF2-40B4-BE49-F238E27FC236}">
                <a16:creationId xmlns:a16="http://schemas.microsoft.com/office/drawing/2014/main" xmlns="" id="{291CB895-4B67-F35B-7261-02B3E1F5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18953" r="56912" b="26555"/>
          <a:stretch>
            <a:fillRect/>
          </a:stretch>
        </p:blipFill>
        <p:spPr bwMode="auto">
          <a:xfrm>
            <a:off x="2667001" y="4724401"/>
            <a:ext cx="258921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3" descr="D:\DATA VS\Gagan-sem\Untitled-Scanned-11.jpg">
            <a:extLst>
              <a:ext uri="{FF2B5EF4-FFF2-40B4-BE49-F238E27FC236}">
                <a16:creationId xmlns:a16="http://schemas.microsoft.com/office/drawing/2014/main" xmlns="" id="{30A46A79-8594-B13A-8F0C-3A7F6C21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8" r="7669" b="26555"/>
          <a:stretch>
            <a:fillRect/>
          </a:stretch>
        </p:blipFill>
        <p:spPr bwMode="auto">
          <a:xfrm>
            <a:off x="5715000" y="4648200"/>
            <a:ext cx="25908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14">
            <a:extLst>
              <a:ext uri="{FF2B5EF4-FFF2-40B4-BE49-F238E27FC236}">
                <a16:creationId xmlns:a16="http://schemas.microsoft.com/office/drawing/2014/main" xmlns="" id="{70188EE2-40D6-547F-454C-D16DBA2F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567488"/>
            <a:ext cx="2225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Bridging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xmlns="" id="{8D1436E0-47D3-B7D6-95F1-8E047298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 lvl="1" algn="just"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en-US" b="1" u="sng">
                <a:cs typeface="Times New Roman" panose="02020603050405020304" pitchFamily="18" charset="0"/>
              </a:rPr>
              <a:t>Objectives:</a:t>
            </a:r>
            <a:endParaRPr lang="en-US" altLang="en-US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Strain hardening of the gold.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Adapt gold material to the cavity walls and floors.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n-US" altLang="en-US">
                <a:cs typeface="Times New Roman" panose="02020603050405020304" pitchFamily="18" charset="0"/>
              </a:rPr>
              <a:t>Elastically deform the dentin of the cavity walls and floors.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/>
          </p:cNvSpPr>
          <p:nvPr>
            <p:ph sz="quarter" idx="13"/>
          </p:nvPr>
        </p:nvSpPr>
        <p:spPr>
          <a:xfrm>
            <a:off x="1905000" y="1371600"/>
            <a:ext cx="8001000" cy="2057400"/>
          </a:xfrm>
        </p:spPr>
        <p:txBody>
          <a:bodyPr/>
          <a:lstStyle/>
          <a:p>
            <a:pPr lvl="1" eaLnBrk="1" hangingPunct="1"/>
            <a:r>
              <a:rPr lang="en-US" altLang="en-US" b="1" i="1">
                <a:cs typeface="Times New Roman" pitchFamily="18" charset="0"/>
              </a:rPr>
              <a:t>Hand instrument condensation</a:t>
            </a:r>
            <a:r>
              <a:rPr lang="en-US" altLang="en-US">
                <a:cs typeface="Times New Roman" pitchFamily="18" charset="0"/>
              </a:rPr>
              <a:t>: </a:t>
            </a:r>
          </a:p>
          <a:p>
            <a:pPr lvl="2" eaLnBrk="1" hangingPunct="1"/>
            <a:r>
              <a:rPr lang="en-US" altLang="en-US" sz="2400">
                <a:cs typeface="Times New Roman" pitchFamily="18" charset="0"/>
              </a:rPr>
              <a:t>The condensation energy produced by this method is not always sufficient.</a:t>
            </a:r>
          </a:p>
          <a:p>
            <a:pPr lvl="2" eaLnBrk="1" hangingPunct="1"/>
            <a:r>
              <a:rPr lang="en-US" altLang="en-US" sz="2400">
                <a:cs typeface="Times New Roman" pitchFamily="18" charset="0"/>
              </a:rPr>
              <a:t>Initial increment of material within the cavity </a:t>
            </a:r>
          </a:p>
          <a:p>
            <a:pPr lvl="2" eaLnBrk="1" hangingPunct="1"/>
            <a:endParaRPr lang="en-US" altLang="en-US" sz="2400">
              <a:cs typeface="Times New Roman" pitchFamily="18" charset="0"/>
            </a:endParaRPr>
          </a:p>
          <a:p>
            <a:pPr lvl="1"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276600" y="457201"/>
            <a:ext cx="492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TYPES OF CONDENSATION</a:t>
            </a:r>
          </a:p>
        </p:txBody>
      </p:sp>
      <p:pic>
        <p:nvPicPr>
          <p:cNvPr id="57348" name="Picture 6" descr="D:\DATA VS\Gagan-sem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8"/>
          <a:stretch>
            <a:fillRect/>
          </a:stretch>
        </p:blipFill>
        <p:spPr bwMode="auto">
          <a:xfrm>
            <a:off x="2057400" y="3670300"/>
            <a:ext cx="3733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D:\DATA VS\Gagan-sem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2" b="4968"/>
          <a:stretch>
            <a:fillRect/>
          </a:stretch>
        </p:blipFill>
        <p:spPr bwMode="auto">
          <a:xfrm>
            <a:off x="6324600" y="3657601"/>
            <a:ext cx="3733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404814"/>
            <a:ext cx="61722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IN" sz="40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endParaRPr lang="en-IN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3251" y="2205039"/>
          <a:ext cx="7345363" cy="381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324"/>
                <a:gridCol w="3003350"/>
                <a:gridCol w="2205689"/>
              </a:tblGrid>
              <a:tr h="504028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L="91447" marR="91447" marT="45718" marB="45718"/>
                </a:tc>
              </a:tr>
              <a:tr h="504028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Classification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Must know 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</a:tr>
              <a:tr h="886960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Indications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Must know 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</a:tr>
              <a:tr h="504028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Contraindications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 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</a:tr>
              <a:tr h="585210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Heat treatment of Gold 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Psychomotor</a:t>
                      </a:r>
                      <a:endParaRPr lang="en-US" sz="10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Must know 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</a:tr>
              <a:tr h="832097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Cavity Preparation for DFG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Psychomotor</a:t>
                      </a:r>
                      <a:endParaRPr lang="en-US" sz="10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 </a:t>
                      </a:r>
                      <a:endParaRPr lang="en-US" sz="1200" dirty="0"/>
                    </a:p>
                  </a:txBody>
                  <a:tcPr marL="91447" marR="91447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6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/>
          </p:cNvSpPr>
          <p:nvPr>
            <p:ph sz="quarter" idx="13"/>
          </p:nvPr>
        </p:nvSpPr>
        <p:spPr>
          <a:xfrm>
            <a:off x="1905000" y="4572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 u="sng"/>
              <a:t>Automatic hand malleting: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Spring loaded instrument that delivers desired force once the spiral spring is released.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1981200" y="3048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lvl="1" eaLnBrk="1" hangingPunct="1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latin typeface="Arial" charset="0"/>
                <a:cs typeface="Times New Roman" pitchFamily="18" charset="0"/>
              </a:rPr>
              <a:t>Hand condensor and mallet.</a:t>
            </a:r>
          </a:p>
        </p:txBody>
      </p:sp>
      <p:pic>
        <p:nvPicPr>
          <p:cNvPr id="58372" name="Picture 8" descr="D:\DATA VS\Gagan-sem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133600"/>
            <a:ext cx="3173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1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sz="quarter" idx="13"/>
          </p:nvPr>
        </p:nvSpPr>
        <p:spPr>
          <a:xfrm>
            <a:off x="2209800" y="457200"/>
            <a:ext cx="7772400" cy="3352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 i="1">
                <a:cs typeface="Times New Roman" pitchFamily="18" charset="0"/>
              </a:rPr>
              <a:t>Electronic condensation:</a:t>
            </a:r>
            <a:r>
              <a:rPr lang="en-US" altLang="en-US"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McShirley electro mallet.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Accommodates various shapes of condensor points and has a mallet in the handle itself.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Most efficient and controlled way.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The vibrating condenser heads can have an intensity or amplitude from 12 to 15 pounds and frequency of 360 to 3600 cycles / min.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>
              <a:cs typeface="Times New Roman" pitchFamily="18" charset="0"/>
            </a:endParaRPr>
          </a:p>
        </p:txBody>
      </p:sp>
      <p:pic>
        <p:nvPicPr>
          <p:cNvPr id="59395" name="Picture 4" descr="D:\DATA VS\Gagan-sem\Untitled-Scanned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b="11372"/>
          <a:stretch>
            <a:fillRect/>
          </a:stretch>
        </p:blipFill>
        <p:spPr bwMode="auto">
          <a:xfrm>
            <a:off x="4267200" y="3733800"/>
            <a:ext cx="3657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9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sz="quarter" idx="13"/>
          </p:nvPr>
        </p:nvSpPr>
        <p:spPr>
          <a:xfrm>
            <a:off x="1676400" y="333375"/>
            <a:ext cx="5791200" cy="2971800"/>
          </a:xfrm>
        </p:spPr>
        <p:txBody>
          <a:bodyPr>
            <a:normAutofit fontScale="70000" lnSpcReduction="20000"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altLang="en-US" b="1" i="1">
                <a:cs typeface="Times New Roman" pitchFamily="18" charset="0"/>
              </a:rPr>
              <a:t>Pneumatic condensation:</a:t>
            </a:r>
            <a:r>
              <a:rPr lang="en-US" altLang="en-US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cs typeface="Times New Roman" pitchFamily="18" charset="0"/>
              </a:rPr>
              <a:t>Introduced by Dr. George M. Hollenback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cs typeface="Times New Roman" pitchFamily="18" charset="0"/>
              </a:rPr>
              <a:t>Pneumatic mallets consist of vibrating condensor and detachable tips run by compressed air.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cs typeface="Times New Roman" pitchFamily="18" charset="0"/>
              </a:rPr>
              <a:t>Air is carried through thin rubber tubing attached to the handpiece.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cs typeface="Times New Roman" pitchFamily="18" charset="0"/>
              </a:rPr>
              <a:t>Rheostat controls the air pressure and adjusts the frequency and amplitude of condensation stroke.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cs typeface="Times New Roman" pitchFamily="18" charset="0"/>
              </a:rPr>
              <a:t>Pneumatic mallets are available both in straight and angled handpiece.</a:t>
            </a:r>
          </a:p>
        </p:txBody>
      </p:sp>
      <p:pic>
        <p:nvPicPr>
          <p:cNvPr id="60419" name="Picture 5" descr="D:\DATA VS\Gagan-sem\Untitled-Scanned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43100"/>
            <a:ext cx="29479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44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28800" y="228600"/>
            <a:ext cx="5181600" cy="5867400"/>
          </a:xfrm>
        </p:spPr>
        <p:txBody>
          <a:bodyPr>
            <a:normAutofit fontScale="92500" lnSpcReduction="20000"/>
          </a:bodyPr>
          <a:lstStyle/>
          <a:p>
            <a:pPr marL="274320" indent="-274320" algn="just">
              <a:lnSpc>
                <a:spcPct val="130000"/>
              </a:lnSpc>
              <a:buNone/>
              <a:defRPr/>
            </a:pPr>
            <a:r>
              <a:rPr lang="en-US" b="1" u="sng">
                <a:solidFill>
                  <a:srgbClr val="FFFF00"/>
                </a:solidFill>
                <a:cs typeface="Times New Roman" pitchFamily="18" charset="0"/>
              </a:rPr>
              <a:t>GOLD CONDENSORS</a:t>
            </a:r>
          </a:p>
          <a:p>
            <a:pPr marL="274320" indent="-274320">
              <a:lnSpc>
                <a:spcPct val="130000"/>
              </a:lnSpc>
              <a:buFont typeface="Wingdings"/>
              <a:buChar char=""/>
              <a:defRPr/>
            </a:pPr>
            <a:r>
              <a:rPr lang="en-US">
                <a:cs typeface="Times New Roman" pitchFamily="18" charset="0"/>
              </a:rPr>
              <a:t>DFG condensor have faces that are serrated with pyramidal shape configuration. This system has 3 functions:</a:t>
            </a:r>
            <a:r>
              <a:rPr lang="en-US"/>
              <a:t>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Increase the surface area of condenser face.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Act as surgger, thus creating lateral forces which will help in fulfilling the objectives of condensation.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Establish some triangular indentation in the condensed piece of gold, so that the succeeding increment of gold may be interlocked and immobilized in these indentations. </a:t>
            </a:r>
          </a:p>
          <a:p>
            <a:pPr marL="640080" lvl="1" indent="-274320">
              <a:lnSpc>
                <a:spcPct val="130000"/>
              </a:lnSpc>
              <a:buFont typeface="Wingdings 2"/>
              <a:buChar char=""/>
              <a:defRPr/>
            </a:pPr>
            <a:endParaRPr lang="en-US" sz="2000"/>
          </a:p>
        </p:txBody>
      </p:sp>
      <p:pic>
        <p:nvPicPr>
          <p:cNvPr id="61443" name="Picture 4" descr="D:\DATA VS\Gagan-sem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2" t="48380" r="4466" b="6696"/>
          <a:stretch>
            <a:fillRect/>
          </a:stretch>
        </p:blipFill>
        <p:spPr bwMode="auto">
          <a:xfrm>
            <a:off x="7620000" y="1981200"/>
            <a:ext cx="2292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6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/>
          </p:cNvSpPr>
          <p:nvPr>
            <p:ph sz="quarter" idx="13"/>
          </p:nvPr>
        </p:nvSpPr>
        <p:spPr>
          <a:xfrm>
            <a:off x="1981200" y="723900"/>
            <a:ext cx="5334000" cy="54102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itchFamily="18" charset="0"/>
              </a:rPr>
              <a:t>DIFFERENT SHAPES OF DFG CONDENSER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>
                <a:cs typeface="Times New Roman" pitchFamily="18" charset="0"/>
              </a:rPr>
              <a:t>The Blackwood Burg, Ferrier and Loma Linda instrument set are frequently used to condense regular cohesive gold restoration. 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 sz="2000"/>
          </a:p>
        </p:txBody>
      </p:sp>
      <p:pic>
        <p:nvPicPr>
          <p:cNvPr id="62467" name="Picture 4" descr="D:\DATA VS\Gagan-sem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381126"/>
            <a:ext cx="23987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9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52600" y="533400"/>
            <a:ext cx="6019800" cy="5867400"/>
          </a:xfrm>
        </p:spPr>
        <p:txBody>
          <a:bodyPr>
            <a:normAutofit lnSpcReduction="10000"/>
          </a:bodyPr>
          <a:lstStyle/>
          <a:p>
            <a:pPr marL="274320" indent="-274320" algn="just">
              <a:lnSpc>
                <a:spcPct val="130000"/>
              </a:lnSpc>
              <a:buFont typeface="Wingdings"/>
              <a:buChar char=""/>
              <a:defRPr/>
            </a:pPr>
            <a:r>
              <a:rPr lang="en-US" b="1" i="1">
                <a:cs typeface="Times New Roman" pitchFamily="18" charset="0"/>
              </a:rPr>
              <a:t>Round condensor</a:t>
            </a:r>
            <a:r>
              <a:rPr lang="en-US">
                <a:cs typeface="Times New Roman" pitchFamily="18" charset="0"/>
              </a:rPr>
              <a:t>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Baynet condenser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Used in initial stage of restoration.</a:t>
            </a:r>
          </a:p>
          <a:p>
            <a:pPr marL="274320" indent="-274320" algn="just">
              <a:lnSpc>
                <a:spcPct val="130000"/>
              </a:lnSpc>
              <a:buFont typeface="Wingdings"/>
              <a:buChar char=""/>
              <a:defRPr/>
            </a:pPr>
            <a:r>
              <a:rPr lang="en-US" b="1" i="1">
                <a:cs typeface="Times New Roman" pitchFamily="18" charset="0"/>
              </a:rPr>
              <a:t>Parallelogram and hatchet condenser</a:t>
            </a:r>
            <a:r>
              <a:rPr lang="en-US">
                <a:cs typeface="Times New Roman" pitchFamily="18" charset="0"/>
              </a:rPr>
              <a:t>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Parallelogram condensor is perpendicular while hatchet is parallel to shank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Used for preliminary condensation to create the bulk of the restoration. </a:t>
            </a:r>
          </a:p>
          <a:p>
            <a:pPr marL="274320" indent="-274320" algn="just">
              <a:lnSpc>
                <a:spcPct val="130000"/>
              </a:lnSpc>
              <a:buFont typeface="Wingdings"/>
              <a:buChar char=""/>
              <a:defRPr/>
            </a:pPr>
            <a:r>
              <a:rPr lang="en-US" b="1" i="1">
                <a:cs typeface="Times New Roman" pitchFamily="18" charset="0"/>
              </a:rPr>
              <a:t>Foot condensers</a:t>
            </a:r>
            <a:r>
              <a:rPr lang="en-US">
                <a:cs typeface="Times New Roman" pitchFamily="18" charset="0"/>
              </a:rPr>
              <a:t> </a:t>
            </a:r>
          </a:p>
          <a:p>
            <a:pPr marL="640080" lvl="1" indent="-274320" algn="just">
              <a:lnSpc>
                <a:spcPct val="130000"/>
              </a:lnSpc>
              <a:buFont typeface="Wingdings 2"/>
              <a:buChar char=""/>
              <a:defRPr/>
            </a:pPr>
            <a:r>
              <a:rPr lang="en-US" sz="2000">
                <a:cs typeface="Times New Roman" pitchFamily="18" charset="0"/>
              </a:rPr>
              <a:t>Used mainly for cavosurface condensation surface hardening of restoration as well as bulk build up. </a:t>
            </a:r>
          </a:p>
          <a:p>
            <a:pPr marL="274320" indent="-274320">
              <a:lnSpc>
                <a:spcPct val="130000"/>
              </a:lnSpc>
              <a:buFont typeface="Wingdings"/>
              <a:buChar char=""/>
              <a:defRPr/>
            </a:pPr>
            <a:endParaRPr lang="en-US"/>
          </a:p>
        </p:txBody>
      </p:sp>
      <p:pic>
        <p:nvPicPr>
          <p:cNvPr id="63491" name="Picture 4" descr="D:\DATA VS\Gagan-sem\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74" b="16022"/>
          <a:stretch>
            <a:fillRect/>
          </a:stretch>
        </p:blipFill>
        <p:spPr bwMode="auto">
          <a:xfrm>
            <a:off x="8229601" y="914400"/>
            <a:ext cx="19208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D:\DATA VS\Gagan-sem\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8" r="30487" b="14684"/>
          <a:stretch>
            <a:fillRect/>
          </a:stretch>
        </p:blipFill>
        <p:spPr bwMode="auto">
          <a:xfrm>
            <a:off x="8686801" y="2514600"/>
            <a:ext cx="11922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D:\DATA VS\Gagan-sem\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b="12906"/>
          <a:stretch>
            <a:fillRect/>
          </a:stretch>
        </p:blipFill>
        <p:spPr bwMode="auto">
          <a:xfrm>
            <a:off x="8610600" y="4535488"/>
            <a:ext cx="13716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7924800" y="2133601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Parallelogram condensor</a:t>
            </a:r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8153400" y="39624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Hatchet condensor</a:t>
            </a:r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8534400" y="6262688"/>
            <a:ext cx="166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Foot condensor</a:t>
            </a:r>
          </a:p>
        </p:txBody>
      </p:sp>
    </p:spTree>
    <p:extLst>
      <p:ext uri="{BB962C8B-B14F-4D97-AF65-F5344CB8AC3E}">
        <p14:creationId xmlns:p14="http://schemas.microsoft.com/office/powerpoint/2010/main" val="58661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/>
          </p:cNvSpPr>
          <p:nvPr>
            <p:ph sz="quarter" idx="13"/>
          </p:nvPr>
        </p:nvSpPr>
        <p:spPr>
          <a:xfrm>
            <a:off x="1676400" y="381000"/>
            <a:ext cx="5562600" cy="5715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itchFamily="18" charset="0"/>
              </a:rPr>
              <a:t>PRINCIPLES OF CONDENSATION</a:t>
            </a:r>
          </a:p>
          <a:p>
            <a:pPr lvl="1" algn="just" eaLnBrk="1" hangingPunct="1"/>
            <a:r>
              <a:rPr lang="en-US" altLang="en-US">
                <a:cs typeface="Times New Roman" pitchFamily="18" charset="0"/>
              </a:rPr>
              <a:t>Exert 15lb/sq inch of force on the condenser nib less force is needed for small condenser nibs than for larger ones.</a:t>
            </a:r>
            <a:r>
              <a:rPr lang="en-US" altLang="en-US" b="1">
                <a:cs typeface="Times New Roman" pitchFamily="18" charset="0"/>
              </a:rPr>
              <a:t> </a:t>
            </a:r>
          </a:p>
          <a:p>
            <a:pPr lvl="1" algn="just" eaLnBrk="1" hangingPunct="1"/>
            <a:r>
              <a:rPr lang="en-US" altLang="en-US">
                <a:cs typeface="Times New Roman" pitchFamily="18" charset="0"/>
              </a:rPr>
              <a:t>Force of condensation must be 45° to cavity walls and floors </a:t>
            </a:r>
          </a:p>
          <a:p>
            <a:pPr lvl="1" algn="just" eaLnBrk="1" hangingPunct="1"/>
            <a:endParaRPr lang="en-US" altLang="en-US">
              <a:cs typeface="Times New Roman" pitchFamily="18" charset="0"/>
            </a:endParaRPr>
          </a:p>
          <a:p>
            <a:pPr lvl="1" algn="just" eaLnBrk="1" hangingPunct="1"/>
            <a:r>
              <a:rPr lang="en-US" altLang="en-US">
                <a:cs typeface="Times New Roman" pitchFamily="18" charset="0"/>
              </a:rPr>
              <a:t>Force of condensation must be directed at 90° to preciously condensed gold. </a:t>
            </a:r>
          </a:p>
          <a:p>
            <a:pPr lvl="1" algn="just" eaLnBrk="1" hangingPunct="1"/>
            <a:endParaRPr lang="en-US" altLang="en-US">
              <a:cs typeface="Times New Roman" pitchFamily="18" charset="0"/>
            </a:endParaRPr>
          </a:p>
          <a:p>
            <a:pPr lvl="1" algn="just" eaLnBrk="1" hangingPunct="1"/>
            <a:r>
              <a:rPr lang="en-US" altLang="en-US">
                <a:cs typeface="Times New Roman" pitchFamily="18" charset="0"/>
              </a:rPr>
              <a:t>Stepping procedure for compaction of gold should be carried out.</a:t>
            </a:r>
          </a:p>
        </p:txBody>
      </p:sp>
      <p:pic>
        <p:nvPicPr>
          <p:cNvPr id="64515" name="Picture 4" descr="D:\DATA VS\Gagan-sem\Untitled-Scanned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b="78503"/>
          <a:stretch>
            <a:fillRect/>
          </a:stretch>
        </p:blipFill>
        <p:spPr bwMode="auto">
          <a:xfrm>
            <a:off x="7391400" y="1066800"/>
            <a:ext cx="2971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D:\DATA VS\Gagan-sem\Untitled-Scanned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28622" r="11697" b="38599"/>
          <a:stretch>
            <a:fillRect/>
          </a:stretch>
        </p:blipFill>
        <p:spPr bwMode="auto">
          <a:xfrm>
            <a:off x="7924800" y="3124200"/>
            <a:ext cx="2133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D:\DATA VS\Gagan-sem\Untitled-Scanned-07a.jpg"/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r="7355" b="31360"/>
          <a:stretch>
            <a:fillRect/>
          </a:stretch>
        </p:blipFill>
        <p:spPr bwMode="auto">
          <a:xfrm>
            <a:off x="7924800" y="4800601"/>
            <a:ext cx="21336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sz="quarter" idx="13"/>
          </p:nvPr>
        </p:nvSpPr>
        <p:spPr>
          <a:xfrm>
            <a:off x="2209800" y="685800"/>
            <a:ext cx="7772400" cy="5410200"/>
          </a:xfrm>
        </p:spPr>
        <p:txBody>
          <a:bodyPr>
            <a:normAutofit lnSpcReduction="10000"/>
          </a:bodyPr>
          <a:lstStyle/>
          <a:p>
            <a:pPr lvl="1" algn="just" eaLnBrk="1" hangingPunct="1">
              <a:lnSpc>
                <a:spcPct val="130000"/>
              </a:lnSpc>
            </a:pPr>
            <a:r>
              <a:rPr lang="en-US" altLang="en-US">
                <a:cs typeface="Times New Roman" pitchFamily="18" charset="0"/>
              </a:rPr>
              <a:t>Use the minimal thickness of pellets possible provided that the condenser will not penetrate it. The thinner the cross-section of each increment the easier is the condensation.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cs typeface="Times New Roman" pitchFamily="18" charset="0"/>
              </a:rPr>
              <a:t>When inserting DFG condensation should either start from one periphery of the increment to the other or from the center to the periphery. 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cs typeface="Times New Roman" pitchFamily="18" charset="0"/>
              </a:rPr>
              <a:t>The condensation of precipitated types of direct gold should be started by hand.</a:t>
            </a:r>
          </a:p>
        </p:txBody>
      </p:sp>
    </p:spTree>
    <p:extLst>
      <p:ext uri="{BB962C8B-B14F-4D97-AF65-F5344CB8AC3E}">
        <p14:creationId xmlns:p14="http://schemas.microsoft.com/office/powerpoint/2010/main" val="1847146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/>
          </p:cNvSpPr>
          <p:nvPr>
            <p:ph sz="quarter" idx="13"/>
          </p:nvPr>
        </p:nvSpPr>
        <p:spPr>
          <a:xfrm>
            <a:off x="2209800" y="533400"/>
            <a:ext cx="7772400" cy="556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FF00"/>
                </a:solidFill>
                <a:cs typeface="Times New Roman" pitchFamily="18" charset="0"/>
              </a:rPr>
              <a:t>PHYSICAL PROPERTIES OF COMPACTED GOLD</a:t>
            </a:r>
            <a:r>
              <a:rPr lang="en-US" altLang="en-US" b="1" u="sng">
                <a:solidFill>
                  <a:srgbClr val="FFFF00"/>
                </a:solidFill>
              </a:rPr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Transverse strength is chosen as being most representative of chemical applications.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It is a reflection of 3 types of stress –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Compressive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Tensile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Shear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Any failure can occur from an area of weakness. In DFG’s the failure usually occurs from tensile stress because of incomplete cohesion.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Hardness may not be valid measure of the effectiveness of particular restorative material for its intended purpose of preserving the tooth.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It may however mediate the overall quality of compacted gold. Low hardness probably indicates the presence of porosities.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6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Conclusion</a:t>
            </a:r>
          </a:p>
        </p:txBody>
      </p:sp>
      <p:sp>
        <p:nvSpPr>
          <p:cNvPr id="92163" name="Rectangle 3"/>
          <p:cNvSpPr>
            <a:spLocks noGrp="1"/>
          </p:cNvSpPr>
          <p:nvPr>
            <p:ph sz="quarter" idx="13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/>
              <a:t>No metal or combination of metals serve dentistry so well and in a wide range of application as does the gold and its several types. Without gold as a restorative material the practice of dentistry would be changed significantly as no other material serves as its complete satisfactory substitute.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/>
              <a:t>So as a clinician it is our duty to have a good knowledge and idea about its manipulation and cavity preparation. </a:t>
            </a:r>
          </a:p>
        </p:txBody>
      </p:sp>
    </p:spTree>
    <p:extLst>
      <p:ext uri="{BB962C8B-B14F-4D97-AF65-F5344CB8AC3E}">
        <p14:creationId xmlns:p14="http://schemas.microsoft.com/office/powerpoint/2010/main" val="130428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09800" y="1066800"/>
            <a:ext cx="7772400" cy="5181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Introduction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History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Classification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Characteristics of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Factors influencing Selection of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Uses of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Forms of Direct Filling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Indications of Direct Filling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Contraindications of Direct Filling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Advantages of Direct Filling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Disadvantages of Direct Filling Gold.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Heat treatment of Gold 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Condensation or Compaction.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Biocompatibility of Gold Restorations.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Cavity Preparation for DFG</a:t>
            </a:r>
          </a:p>
        </p:txBody>
      </p:sp>
    </p:spTree>
    <p:extLst>
      <p:ext uri="{BB962C8B-B14F-4D97-AF65-F5344CB8AC3E}">
        <p14:creationId xmlns:p14="http://schemas.microsoft.com/office/powerpoint/2010/main" val="9952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Gold is kept in closed container when not in use and should not be exposed to contaminate. </a:t>
            </a:r>
          </a:p>
          <a:p>
            <a:pPr algn="just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All 3 types of gold must receive heat treatment just prior to condensation. This is done to degas  the surface of gold and render it cohesive. </a:t>
            </a:r>
          </a:p>
          <a:p>
            <a:pPr algn="just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Some of the gases may be driven off by heat while other are irreversibly attached. </a:t>
            </a:r>
          </a:p>
          <a:p>
            <a:pPr algn="just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Reversible gases (oxygen and ammonia) can be readily removed by heat in the range of 900°F to 1300°F. </a:t>
            </a:r>
          </a:p>
          <a:p>
            <a:pPr algn="just">
              <a:lnSpc>
                <a:spcPct val="11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Care should be taken not to strike matches in the vicinity of the gold lest the </a:t>
            </a:r>
            <a:r>
              <a:rPr lang="en-US" altLang="en-US" dirty="0" err="1">
                <a:cs typeface="Times New Roman" panose="02020603050405020304" pitchFamily="18" charset="0"/>
              </a:rPr>
              <a:t>sulphur</a:t>
            </a:r>
            <a:r>
              <a:rPr lang="en-US" altLang="en-US" dirty="0">
                <a:cs typeface="Times New Roman" panose="02020603050405020304" pitchFamily="18" charset="0"/>
              </a:rPr>
              <a:t> and phosphorous flames contaminated the gold surface. 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8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</a:t>
            </a:r>
            <a:endParaRPr lang="en-IN" dirty="0"/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/>
              <a:t>Forms of DFG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Mat gold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Importance and methods of annealing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Steps in compaction of DFG in a cavity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Finishing and polishing of DFG</a:t>
            </a:r>
          </a:p>
        </p:txBody>
      </p:sp>
    </p:spTree>
    <p:extLst>
      <p:ext uri="{BB962C8B-B14F-4D97-AF65-F5344CB8AC3E}">
        <p14:creationId xmlns:p14="http://schemas.microsoft.com/office/powerpoint/2010/main" val="230515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REFERENCES</a:t>
            </a:r>
            <a:endParaRPr lang="en-IN" dirty="0"/>
          </a:p>
        </p:txBody>
      </p:sp>
      <p:sp>
        <p:nvSpPr>
          <p:cNvPr id="93187" name="Content Placeholder 2"/>
          <p:cNvSpPr>
            <a:spLocks noGrp="1"/>
          </p:cNvSpPr>
          <p:nvPr>
            <p:ph sz="quarter" idx="13"/>
          </p:nvPr>
        </p:nvSpPr>
        <p:spPr>
          <a:xfrm>
            <a:off x="1992313" y="1412876"/>
            <a:ext cx="7467600" cy="4873625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1800"/>
              <a:t>Science Of Dental Materials -----9th Edition By Skinners. </a:t>
            </a:r>
          </a:p>
          <a:p>
            <a:pPr eaLnBrk="1" hangingPunct="1">
              <a:buClrTx/>
            </a:pPr>
            <a:endParaRPr lang="en-US" altLang="en-US" sz="1800"/>
          </a:p>
          <a:p>
            <a:pPr eaLnBrk="1" hangingPunct="1">
              <a:buClrTx/>
            </a:pPr>
            <a:r>
              <a:rPr lang="en-US" altLang="en-US" sz="1800"/>
              <a:t>Art And Science Of Operative Dentistry -4th Edition-Studervant</a:t>
            </a:r>
          </a:p>
          <a:p>
            <a:pPr eaLnBrk="1" hangingPunct="1">
              <a:buClrTx/>
            </a:pPr>
            <a:endParaRPr lang="en-US" altLang="en-US" sz="1800"/>
          </a:p>
          <a:p>
            <a:pPr eaLnBrk="1" hangingPunct="1">
              <a:buClrTx/>
            </a:pPr>
            <a:r>
              <a:rPr lang="en-US" altLang="en-US" sz="1800"/>
              <a:t>Operative Dentistry 2nd Edition By Summit, Robbins ,Schwarts .</a:t>
            </a:r>
          </a:p>
          <a:p>
            <a:pPr eaLnBrk="1" hangingPunct="1">
              <a:buClrTx/>
            </a:pPr>
            <a:endParaRPr lang="en-US" altLang="en-US" sz="1800"/>
          </a:p>
          <a:p>
            <a:pPr eaLnBrk="1" hangingPunct="1">
              <a:buClrTx/>
            </a:pPr>
            <a:r>
              <a:rPr lang="en-US" altLang="en-US" sz="1800"/>
              <a:t>Restorative Dentals Materials 11th Edition By Craig.</a:t>
            </a:r>
          </a:p>
          <a:p>
            <a:pPr eaLnBrk="1" hangingPunct="1">
              <a:buClrTx/>
            </a:pPr>
            <a:endParaRPr lang="en-US" altLang="en-US" sz="1800"/>
          </a:p>
          <a:p>
            <a:pPr eaLnBrk="1" hangingPunct="1">
              <a:buClrTx/>
            </a:pPr>
            <a:r>
              <a:rPr lang="en-US" altLang="en-US" sz="1800"/>
              <a:t>Packard’s Manual Of Operative Dentistry 8th Edition E.A.M.Kidd, G.N. Smith, T.N.Watson.</a:t>
            </a:r>
          </a:p>
          <a:p>
            <a:pPr eaLnBrk="1" hangingPunct="1">
              <a:buClrTx/>
            </a:pPr>
            <a:endParaRPr lang="en-US" altLang="en-US" sz="1800"/>
          </a:p>
          <a:p>
            <a:pPr eaLnBrk="1" hangingPunct="1">
              <a:buClrTx/>
            </a:pPr>
            <a:r>
              <a:rPr lang="en-US" altLang="en-US" sz="1800"/>
              <a:t>Operative Dentistry   Edition, By Marzouk .</a:t>
            </a:r>
          </a:p>
          <a:p>
            <a:endParaRPr lang="en-IN" altLang="en-US" sz="1800"/>
          </a:p>
        </p:txBody>
      </p:sp>
    </p:spTree>
    <p:extLst>
      <p:ext uri="{BB962C8B-B14F-4D97-AF65-F5344CB8AC3E}">
        <p14:creationId xmlns:p14="http://schemas.microsoft.com/office/powerpoint/2010/main" val="2134507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96259" name="Picture 3" descr="C:\Users\sony\Downloads\thank_you_6_1600x12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4123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BA251FCA-412A-7584-42A8-1DD7708B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04800"/>
            <a:ext cx="8153400" cy="6096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FF00"/>
                </a:solidFill>
                <a:cs typeface="Times New Roman" panose="02020603050405020304" pitchFamily="18" charset="0"/>
              </a:rPr>
              <a:t>INDICATIONS OF DFG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1. Incipient carious lesions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Class I lesion in premolar teeth and other accessible developmental pits.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Class V gingival lesions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Class III lesions in maxillary and mandibular anterior teeth.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Class II lesion in premolar teeth when the lesion is small enough to allow a conservative cavity preparation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Class II lesions on mesial proximal surfaces of molars.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2. Erosions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3. Hypoplasias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4. Teeth with no enamel crazing and microcracks.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5. Atypical lesions,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6. Lesions in which enamel margins can be located on sound tooth structure.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7. Lesions in vital teeth.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xmlns="" id="{C6A2A03A-E04E-33F4-825B-7C9ABB68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50292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en-US" altLang="en-US" b="1" u="sng">
                <a:solidFill>
                  <a:srgbClr val="FFFF00"/>
                </a:solidFill>
                <a:cs typeface="Times New Roman" panose="02020603050405020304" pitchFamily="18" charset="0"/>
              </a:rPr>
              <a:t>OTHER USES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>
                <a:cs typeface="Times New Roman" panose="02020603050405020304" pitchFamily="18" charset="0"/>
              </a:rPr>
              <a:t>For restoring access opening for endodontic therapy.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>
                <a:cs typeface="Times New Roman" panose="02020603050405020304" pitchFamily="18" charset="0"/>
              </a:rPr>
              <a:t>Faulty margin restoration can readily be accomplished with direct gold instead of amalgam.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D6B093F7-AE06-AE8D-A493-F520B0F9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382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b="1" u="sng">
                <a:cs typeface="Times New Roman" panose="02020603050405020304" pitchFamily="18" charset="0"/>
              </a:rPr>
              <a:t>CONTRAINDICATIONS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In handicapped, elderly or very young patient unable to sit for longer appointment.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Psychologically unsound patient.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Teeth with large pulp chamber.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Periodontally weakened tooth. 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Large carious lesion.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Chalky or melted enamel could contraindicate the use of gold. 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Poor patients.</a:t>
            </a:r>
          </a:p>
          <a:p>
            <a:pPr lvl="1" algn="just" eaLnBrk="1" hangingPunct="1"/>
            <a:r>
              <a:rPr lang="en-US" altLang="en-US">
                <a:cs typeface="Times New Roman" panose="02020603050405020304" pitchFamily="18" charset="0"/>
              </a:rPr>
              <a:t>High caries index.</a:t>
            </a:r>
          </a:p>
          <a:p>
            <a:pPr lvl="1" algn="just" eaLnBrk="1" hangingPunct="1">
              <a:buFont typeface="Wingdings 2" panose="05020102010507070707" pitchFamily="18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xmlns="" id="{794FADC8-878F-4797-E1B3-5E4EEAE1B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304800"/>
            <a:ext cx="7772400" cy="57912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US" b="1" u="sng" dirty="0">
                <a:cs typeface="Times New Roman" pitchFamily="18" charset="0"/>
              </a:rPr>
              <a:t>Advantages of DFG</a:t>
            </a:r>
            <a:r>
              <a:rPr lang="en-US" dirty="0"/>
              <a:t>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Long lasting restoration.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Do not tarnish or corrode in the oral cavity.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Insoluble and has coefficient of thermal expansion close to that of tooth.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 err="1">
                <a:cs typeface="Times New Roman" pitchFamily="18" charset="0"/>
              </a:rPr>
              <a:t>Atraumatic</a:t>
            </a:r>
            <a:endParaRPr lang="en-US" dirty="0">
              <a:cs typeface="Times New Roman" pitchFamily="18" charset="0"/>
            </a:endParaRP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No tooth discoloration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Direct gold adapts well to the cavity wall and in addition no cementing medium is necessary for retention of restoration.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Easy to polish.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High wear resistance. </a:t>
            </a:r>
          </a:p>
          <a:p>
            <a:pPr marL="640080" lvl="1" indent="-274320" algn="just">
              <a:lnSpc>
                <a:spcPct val="110000"/>
              </a:lnSpc>
              <a:buFont typeface="Wingdings 2"/>
              <a:buChar char=""/>
              <a:defRPr/>
            </a:pPr>
            <a:r>
              <a:rPr lang="en-US" dirty="0">
                <a:cs typeface="Times New Roman" pitchFamily="18" charset="0"/>
              </a:rPr>
              <a:t>Low tendency of molecular change.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B866ED0F-72DE-540F-4D46-25ABBBAEC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00100"/>
            <a:ext cx="7772400" cy="762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CCAA54A-B11B-03B8-9DC2-B25BB2B3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b="1" u="sng">
                <a:cs typeface="Times New Roman" panose="02020603050405020304" pitchFamily="18" charset="0"/>
              </a:rPr>
              <a:t>Disadvantages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Unesthetic.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Expensive. 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Patient discomfort. 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Limited to small cavities.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Manipulation is difficult 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Technique sensitive.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en-US">
                <a:cs typeface="Times New Roman" panose="02020603050405020304" pitchFamily="18" charset="0"/>
              </a:rPr>
              <a:t>High condensation force may injure the tooth and supporting tissues.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xmlns="" id="{7F912F6E-620D-6D64-AEAD-C0BFC2A8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38200"/>
            <a:ext cx="7772400" cy="5257800"/>
          </a:xfrm>
        </p:spPr>
        <p:txBody>
          <a:bodyPr/>
          <a:lstStyle/>
          <a:p>
            <a:pPr marL="533400" indent="-533400" algn="just">
              <a:lnSpc>
                <a:spcPct val="120000"/>
              </a:lnSpc>
              <a:buNone/>
            </a:pPr>
            <a:r>
              <a:rPr lang="en-US" altLang="en-US">
                <a:solidFill>
                  <a:srgbClr val="FFFF00"/>
                </a:solidFill>
                <a:cs typeface="Times New Roman" panose="02020603050405020304" pitchFamily="18" charset="0"/>
              </a:rPr>
              <a:t>Heat treatment of Gold: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Degassing or Decontamination. </a:t>
            </a:r>
          </a:p>
          <a:p>
            <a:pPr marL="533400" indent="-533400" algn="just">
              <a:lnSpc>
                <a:spcPct val="120000"/>
              </a:lnSpc>
              <a:buNone/>
            </a:pPr>
            <a:r>
              <a:rPr lang="en-US" altLang="en-US">
                <a:solidFill>
                  <a:srgbClr val="FFFF00"/>
                </a:solidFill>
                <a:cs typeface="Times New Roman" panose="02020603050405020304" pitchFamily="18" charset="0"/>
              </a:rPr>
              <a:t>Purpose of decontamination process –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To drive the impurities off the surface, thus making the surface ready for cohesion. 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So keep the surface devoid of any impurities until complete cohesion occurs during building of restoration.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1869</Words>
  <Application>Microsoft Office PowerPoint</Application>
  <PresentationFormat>Widescreen</PresentationFormat>
  <Paragraphs>234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RUNGTA COLLEGE OF DENTAL SCIENCES AND RESEARCH</vt:lpstr>
      <vt:lpstr>Specific learning Objectives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TAKE HOME MESSAGE</vt:lpstr>
      <vt:lpstr>questions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shalvi wadighare</dc:creator>
  <cp:lastModifiedBy>rungta</cp:lastModifiedBy>
  <cp:revision>2</cp:revision>
  <dcterms:created xsi:type="dcterms:W3CDTF">2023-02-21T15:08:12Z</dcterms:created>
  <dcterms:modified xsi:type="dcterms:W3CDTF">2023-03-28T05:29:22Z</dcterms:modified>
</cp:coreProperties>
</file>